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1"/>
  </p:notesMasterIdLst>
  <p:sldIdLst>
    <p:sldId id="306" r:id="rId5"/>
    <p:sldId id="323" r:id="rId6"/>
    <p:sldId id="307" r:id="rId7"/>
    <p:sldId id="308" r:id="rId8"/>
    <p:sldId id="310" r:id="rId9"/>
    <p:sldId id="304" r:id="rId10"/>
    <p:sldId id="313" r:id="rId11"/>
    <p:sldId id="317" r:id="rId12"/>
    <p:sldId id="314" r:id="rId13"/>
    <p:sldId id="316" r:id="rId14"/>
    <p:sldId id="315" r:id="rId15"/>
    <p:sldId id="321" r:id="rId16"/>
    <p:sldId id="322" r:id="rId17"/>
    <p:sldId id="319" r:id="rId18"/>
    <p:sldId id="318" r:id="rId19"/>
    <p:sldId id="31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84967" autoAdjust="0"/>
  </p:normalViewPr>
  <p:slideViewPr>
    <p:cSldViewPr snapToGrid="0">
      <p:cViewPr varScale="1">
        <p:scale>
          <a:sx n="99" d="100"/>
          <a:sy n="99" d="100"/>
        </p:scale>
        <p:origin x="504" y="7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8/16/2022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iktok.com/@khirulnizam_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38" y="1408021"/>
            <a:ext cx="10294555" cy="2843784"/>
          </a:xfrm>
        </p:spPr>
        <p:txBody>
          <a:bodyPr>
            <a:normAutofit fontScale="90000"/>
          </a:bodyPr>
          <a:lstStyle/>
          <a:p>
            <a:r>
              <a:rPr lang="en-US" sz="5400" spc="400" dirty="0">
                <a:solidFill>
                  <a:schemeClr val="bg1"/>
                </a:solidFill>
              </a:rPr>
              <a:t>01 – IONIC SEND JSON DATA TO PHP WEB SERVER</a:t>
            </a:r>
            <a:br>
              <a:rPr lang="en-US" sz="5400" spc="400" dirty="0">
                <a:solidFill>
                  <a:schemeClr val="bg1"/>
                </a:solidFill>
              </a:rPr>
            </a:br>
            <a:br>
              <a:rPr lang="en-US" sz="5400" spc="400" dirty="0">
                <a:solidFill>
                  <a:schemeClr val="bg1"/>
                </a:solidFill>
              </a:rPr>
            </a:br>
            <a:r>
              <a:rPr lang="en-US" sz="5400" cap="none" spc="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bit.ly/ionicfgv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Tiktok.com/@khirulnizam_com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FA62D6-7899-9AF6-8548-CBA029F0E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 new Ionic Project</a:t>
            </a:r>
          </a:p>
        </p:txBody>
      </p:sp>
      <p:sp>
        <p:nvSpPr>
          <p:cNvPr id="3083" name="Oval 308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8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7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074" name="Picture 2" descr="Cross-Platform Mobile App Development: Ionic Framework">
            <a:extLst>
              <a:ext uri="{FF2B5EF4-FFF2-40B4-BE49-F238E27FC236}">
                <a16:creationId xmlns:a16="http://schemas.microsoft.com/office/drawing/2014/main" id="{9488CA56-A3FA-D9EC-D8B8-859FA15F7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9631" y="2990818"/>
            <a:ext cx="2410718" cy="241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02FA9-9F88-E5FF-DD91-5CF041E0A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59" y="2990818"/>
            <a:ext cx="4658440" cy="291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Ionic start ion2json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Cd ion2json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Ionic serve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750D6-4922-2A40-6A0D-2C59D6557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5" y="1591485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08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E20C5-9C1E-AA73-B930-5C46271E5A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9/3/20XX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06894-C8FC-5836-3A9A-0FB6FACF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cxnSp>
        <p:nvCxnSpPr>
          <p:cNvPr id="3091" name="Straight Connector 309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64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EBBFAE0-7238-7ADD-6EA5-CA33A84A29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DAF8DB-9F0C-8EF0-FA92-5FCFE7D49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Ionic </a:t>
            </a:r>
            <a:r>
              <a:rPr lang="en-US" dirty="0" err="1"/>
              <a:t>formGroup</a:t>
            </a:r>
            <a:endParaRPr lang="en-MY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6F2AB-FE6F-BACB-F90D-6C6BEEF8C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Data:</a:t>
            </a:r>
          </a:p>
          <a:p>
            <a:r>
              <a:rPr lang="en-US" sz="2800" dirty="0"/>
              <a:t>{ </a:t>
            </a:r>
            <a:r>
              <a:rPr lang="en-US" sz="2800" dirty="0" err="1"/>
              <a:t>nama</a:t>
            </a:r>
            <a:endParaRPr lang="en-US" sz="2800" dirty="0"/>
          </a:p>
          <a:p>
            <a:r>
              <a:rPr lang="en-US" sz="2800" dirty="0" err="1"/>
              <a:t>nokp</a:t>
            </a:r>
            <a:endParaRPr lang="en-US" sz="2800" dirty="0"/>
          </a:p>
          <a:p>
            <a:r>
              <a:rPr lang="en-US" sz="2800" dirty="0" err="1"/>
              <a:t>pendapatan</a:t>
            </a:r>
            <a:r>
              <a:rPr lang="en-US" sz="2800" dirty="0"/>
              <a:t> }</a:t>
            </a:r>
            <a:endParaRPr lang="en-MY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73C9B-564F-D9BE-DA77-3165CCA26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E960D-C4A2-9062-AA01-6C6C33D34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D038B-6B66-21DD-F3EF-D4CBC9CD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35E95B-5222-C051-6527-B86EAB52B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062" y="0"/>
            <a:ext cx="433551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C59D8B-D4FE-9558-49B9-C9A8A65EF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08" y="5260882"/>
            <a:ext cx="11584017" cy="1343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0010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73E0AD-7296-0098-3067-589DF62F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148" y="1298341"/>
            <a:ext cx="8639756" cy="542688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B137CA-4C32-BC3C-92EF-26790592F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82" y="307991"/>
            <a:ext cx="6190488" cy="1179576"/>
          </a:xfrm>
        </p:spPr>
        <p:txBody>
          <a:bodyPr/>
          <a:lstStyle/>
          <a:p>
            <a:r>
              <a:rPr lang="en-MY" dirty="0"/>
              <a:t>home.page.html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C1B44-BA7A-4501-A6E8-A1C41743C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ED50D-1451-8B54-27B6-092BDBE7C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9381A-72D6-AF1B-C169-EBA045B07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854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C8AA77-E4A9-4669-9359-1CBC3435E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62" y="1317545"/>
            <a:ext cx="8565544" cy="554045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B137CA-4C32-BC3C-92EF-26790592F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82" y="307991"/>
            <a:ext cx="7680566" cy="1179576"/>
          </a:xfrm>
        </p:spPr>
        <p:txBody>
          <a:bodyPr>
            <a:normAutofit fontScale="90000"/>
          </a:bodyPr>
          <a:lstStyle/>
          <a:p>
            <a:r>
              <a:rPr lang="en-MY" dirty="0" err="1"/>
              <a:t>Cont</a:t>
            </a:r>
            <a:r>
              <a:rPr lang="en-MY" dirty="0"/>
              <a:t>… home.page.html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C1B44-BA7A-4501-A6E8-A1C41743C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ED50D-1451-8B54-27B6-092BDBE7C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9381A-72D6-AF1B-C169-EBA045B07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5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A7F70BE-3D8D-2805-814E-76D5D3607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5E65A5-3A1A-8964-6E94-A4032478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350" y="330823"/>
            <a:ext cx="6190488" cy="1179576"/>
          </a:xfrm>
        </p:spPr>
        <p:txBody>
          <a:bodyPr/>
          <a:lstStyle/>
          <a:p>
            <a:r>
              <a:rPr lang="en-MY" dirty="0" err="1"/>
              <a:t>home.module.ts</a:t>
            </a:r>
            <a:endParaRPr lang="en-MY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412FC-0301-592A-FA6F-A2B1B0849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576D3-A0E2-9C98-13E4-45179278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58ADE-4A50-77FD-4B28-71E505543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A6E1C-8DF5-3BCC-7D04-5F29BCFEF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436A4A-44B7-3096-904E-794F01826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50" y="1602474"/>
            <a:ext cx="9519198" cy="507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86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A7F70BE-3D8D-2805-814E-76D5D3607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5E65A5-3A1A-8964-6E94-A4032478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350" y="330823"/>
            <a:ext cx="6190488" cy="1179576"/>
          </a:xfrm>
        </p:spPr>
        <p:txBody>
          <a:bodyPr/>
          <a:lstStyle/>
          <a:p>
            <a:r>
              <a:rPr lang="en-MY" dirty="0" err="1"/>
              <a:t>app.module.ts</a:t>
            </a:r>
            <a:endParaRPr lang="en-MY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412FC-0301-592A-FA6F-A2B1B0849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576D3-A0E2-9C98-13E4-45179278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58ADE-4A50-77FD-4B28-71E505543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A6E1C-8DF5-3BCC-7D04-5F29BCFEF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677F34-6FAF-A9DB-5F9D-C8D46EBCD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673" y="1410779"/>
            <a:ext cx="9891252" cy="52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00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D’BEST!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Tiktok.com/@khirulnizam_com</a:t>
            </a:r>
          </a:p>
          <a:p>
            <a:endParaRPr lang="en-US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2-day program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Day1: Ionic with Access to Online Database</a:t>
            </a:r>
          </a:p>
          <a:p>
            <a:pPr algn="r"/>
            <a:r>
              <a:rPr lang="en-US" dirty="0"/>
              <a:t>QR-code Scanner Input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Day2: SQLite local database</a:t>
            </a:r>
          </a:p>
          <a:p>
            <a:pPr algn="r"/>
            <a:r>
              <a:rPr lang="en-US" dirty="0"/>
              <a:t>Save SQLite data to Online database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4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Agenda DAY1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What is JSON?</a:t>
            </a:r>
          </a:p>
          <a:p>
            <a:pPr algn="r"/>
            <a:r>
              <a:rPr lang="en-US" dirty="0"/>
              <a:t>Preparing the Server-side</a:t>
            </a:r>
          </a:p>
          <a:p>
            <a:pPr algn="r"/>
            <a:r>
              <a:rPr lang="en-US" dirty="0"/>
              <a:t>O</a:t>
            </a:r>
            <a:r>
              <a:rPr lang="en-US" sz="1800" dirty="0">
                <a:solidFill>
                  <a:schemeClr val="bg1"/>
                </a:solidFill>
              </a:rPr>
              <a:t>nline DB in MySQL</a:t>
            </a:r>
          </a:p>
          <a:p>
            <a:pPr algn="r"/>
            <a:r>
              <a:rPr lang="en-US" dirty="0"/>
              <a:t>PHP script to extract JSON formatted data</a:t>
            </a:r>
            <a:endParaRPr lang="en-US" sz="1800" dirty="0">
              <a:solidFill>
                <a:schemeClr val="bg1"/>
              </a:solidFill>
            </a:endParaRP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IONIC processes to send JSON data</a:t>
            </a: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What is JSON formatted data?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JSON stands for </a:t>
            </a:r>
            <a:r>
              <a:rPr lang="en-MY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</a:t>
            </a:r>
            <a:r>
              <a:rPr lang="en-MY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ava</a:t>
            </a:r>
            <a:r>
              <a:rPr lang="en-MY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</a:t>
            </a:r>
            <a:r>
              <a:rPr lang="en-MY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cript </a:t>
            </a:r>
            <a:r>
              <a:rPr lang="en-MY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</a:t>
            </a:r>
            <a:r>
              <a:rPr lang="en-MY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bject </a:t>
            </a:r>
            <a:r>
              <a:rPr lang="en-MY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</a:t>
            </a:r>
            <a:r>
              <a:rPr lang="en-MY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otation</a:t>
            </a:r>
          </a:p>
          <a:p>
            <a:endParaRPr lang="en-MY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MY" dirty="0">
                <a:solidFill>
                  <a:srgbClr val="000000"/>
                </a:solidFill>
                <a:latin typeface="Verdana" panose="020B0604030504040204" pitchFamily="34" charset="0"/>
              </a:rPr>
              <a:t>EXAMPLE</a:t>
            </a:r>
          </a:p>
          <a:p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{"</a:t>
            </a:r>
            <a:r>
              <a:rPr lang="en-US" sz="3200" dirty="0">
                <a:solidFill>
                  <a:srgbClr val="A52A2A"/>
                </a:solidFill>
                <a:latin typeface="Consolas" panose="020B0609020204030204" pitchFamily="49" charset="0"/>
              </a:rPr>
              <a:t>nokp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":“0232323", </a:t>
            </a:r>
          </a:p>
          <a:p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2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nama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US" sz="32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ali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baba", </a:t>
            </a:r>
          </a:p>
          <a:p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"pendapatan":7777}'</a:t>
            </a:r>
            <a:endParaRPr lang="en-US" sz="3200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json-logo - dbaonTap">
            <a:extLst>
              <a:ext uri="{FF2B5EF4-FFF2-40B4-BE49-F238E27FC236}">
                <a16:creationId xmlns:a16="http://schemas.microsoft.com/office/drawing/2014/main" id="{7CE76D71-242B-A6B1-075E-5582CF3E0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419" y="2969341"/>
            <a:ext cx="2952052" cy="14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err="1"/>
              <a:t>Laragon</a:t>
            </a:r>
            <a:r>
              <a:rPr lang="en-US" sz="3600" dirty="0"/>
              <a:t>={PHP, </a:t>
            </a:r>
            <a:r>
              <a:rPr lang="en-US" sz="3600" dirty="0" err="1"/>
              <a:t>WebServer</a:t>
            </a:r>
            <a:r>
              <a:rPr lang="en-US" sz="3600" dirty="0"/>
              <a:t>, MySQL DB}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laragon.org</a:t>
            </a:r>
            <a:endParaRPr lang="en-US" dirty="0"/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 descr="LARAGON, an easy and yet powerful Local Web Development Server | KREAWEB">
            <a:extLst>
              <a:ext uri="{FF2B5EF4-FFF2-40B4-BE49-F238E27FC236}">
                <a16:creationId xmlns:a16="http://schemas.microsoft.com/office/drawing/2014/main" id="{8695B7CF-AFD3-985D-CA3B-257612C22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17" y="516785"/>
            <a:ext cx="5433174" cy="407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HP - Wikipedia">
            <a:extLst>
              <a:ext uri="{FF2B5EF4-FFF2-40B4-BE49-F238E27FC236}">
                <a16:creationId xmlns:a16="http://schemas.microsoft.com/office/drawing/2014/main" id="{097DED9E-FEF6-E6A6-0650-F3220B11A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5" y="3429000"/>
            <a:ext cx="3414252" cy="184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 RDS for MySQL – Amazon Web Services (AWS)">
            <a:extLst>
              <a:ext uri="{FF2B5EF4-FFF2-40B4-BE49-F238E27FC236}">
                <a16:creationId xmlns:a16="http://schemas.microsoft.com/office/drawing/2014/main" id="{10A8CD37-D28B-D86C-FFE5-7A00F954F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05" y="3943292"/>
            <a:ext cx="4634593" cy="239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The Database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C5DC63-C339-62A4-9671-D3A8F77AF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04179"/>
            <a:ext cx="10515601" cy="56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PHP Script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process input from Ionic form</a:t>
            </a:r>
          </a:p>
          <a:p>
            <a:r>
              <a:rPr lang="en-US" sz="3200" dirty="0">
                <a:solidFill>
                  <a:srgbClr val="000000"/>
                </a:solidFill>
                <a:latin typeface="Verdana" panose="020B0604030504040204" pitchFamily="34" charset="0"/>
              </a:rPr>
              <a:t>Create SQL to insert record into database</a:t>
            </a:r>
            <a:endParaRPr lang="en-US" sz="3200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>
          <a:xfrm>
            <a:off x="7332696" y="1713227"/>
            <a:ext cx="4266960" cy="4266968"/>
          </a:xfr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AutoShape 2" descr="php logo - Online Discount Shop for Electronics, Apparel, Toys, Books,  Games, Computers, Shoes, Jewelry, Watches, Baby Products, Sports &amp;  Outdoors, Office Products, Bed &amp; Bath, Furniture, Tools, Hardware,  Automotive Parts, Accessories">
            <a:extLst>
              <a:ext uri="{FF2B5EF4-FFF2-40B4-BE49-F238E27FC236}">
                <a16:creationId xmlns:a16="http://schemas.microsoft.com/office/drawing/2014/main" id="{6889ABEA-8AB3-AC8D-5B51-C77E88666A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24331" y="33243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5" name="AutoShape 4" descr="php logo - Online Discount Shop for Electronics, Apparel, Toys, Books,  Games, Computers, Shoes, Jewelry, Watches, Baby Products, Sports &amp;  Outdoors, Office Products, Bed &amp; Bath, Furniture, Tools, Hardware,  Automotive Parts, Accessories">
            <a:extLst>
              <a:ext uri="{FF2B5EF4-FFF2-40B4-BE49-F238E27FC236}">
                <a16:creationId xmlns:a16="http://schemas.microsoft.com/office/drawing/2014/main" id="{BD6CBFDD-D314-2FAE-2087-E908D3592A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B87C7BB-A394-FFE1-160D-ABC3A8497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024270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43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0383E53-FA13-98C4-086D-0657FF749A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CEAD4-4F9A-1357-6E6C-AD3359CD3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1335024"/>
            <a:ext cx="8371133" cy="1179576"/>
          </a:xfrm>
        </p:spPr>
        <p:txBody>
          <a:bodyPr>
            <a:normAutofit fontScale="90000"/>
          </a:bodyPr>
          <a:lstStyle/>
          <a:p>
            <a:r>
              <a:rPr lang="en-MY" dirty="0"/>
              <a:t>Activate CORS (c</a:t>
            </a:r>
            <a:r>
              <a:rPr lang="en-MY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ross-origin resource sharing)</a:t>
            </a:r>
            <a:endParaRPr lang="en-MY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3661E-FF5C-226B-C75D-C7C6F66E8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3CAFDB-493B-63C2-F304-CEA45F3F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865A0-9783-74AE-7FEF-4F89207AC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1CF6D-CE53-1EEA-FAC4-E5FF8D5D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49A41-870A-714A-6C08-E2C023208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69" b="54677"/>
          <a:stretch/>
        </p:blipFill>
        <p:spPr>
          <a:xfrm>
            <a:off x="420909" y="2830903"/>
            <a:ext cx="11350182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92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72DC1E-5777-F8C2-C7A2-D4EF80267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02" r="15112"/>
          <a:stretch/>
        </p:blipFill>
        <p:spPr>
          <a:xfrm>
            <a:off x="230641" y="1864183"/>
            <a:ext cx="11051597" cy="485729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C1A9F-B586-0306-17F2-87C71769A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C8E1D-19F7-5747-7544-BC4DBDD1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7D4F9E6-EA17-8D00-C256-339AC7FFA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65" y="341110"/>
            <a:ext cx="10351009" cy="1179576"/>
          </a:xfrm>
        </p:spPr>
        <p:txBody>
          <a:bodyPr>
            <a:normAutofit fontScale="90000"/>
          </a:bodyPr>
          <a:lstStyle/>
          <a:p>
            <a:r>
              <a:rPr lang="en-MY" dirty="0"/>
              <a:t>Simple </a:t>
            </a:r>
            <a:r>
              <a:rPr lang="en-MY" dirty="0" err="1"/>
              <a:t>php&amp;mysql</a:t>
            </a:r>
            <a:r>
              <a:rPr lang="en-MY" dirty="0"/>
              <a:t> insert record</a:t>
            </a:r>
          </a:p>
        </p:txBody>
      </p:sp>
    </p:spTree>
    <p:extLst>
      <p:ext uri="{BB962C8B-B14F-4D97-AF65-F5344CB8AC3E}">
        <p14:creationId xmlns:p14="http://schemas.microsoft.com/office/powerpoint/2010/main" val="358081515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{8E090A14-FC2F-4E7A-9A5D-7A2D625895A5}tf89338750_win32</Template>
  <TotalTime>1038</TotalTime>
  <Words>253</Words>
  <Application>Microsoft Office PowerPoint</Application>
  <PresentationFormat>Widescreen</PresentationFormat>
  <Paragraphs>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Consolas</vt:lpstr>
      <vt:lpstr>Courier New</vt:lpstr>
      <vt:lpstr>Univers</vt:lpstr>
      <vt:lpstr>Verdana</vt:lpstr>
      <vt:lpstr>GradientUnivers</vt:lpstr>
      <vt:lpstr>01 – IONIC SEND JSON DATA TO PHP WEB SERVER  bit.ly/ionicfgv</vt:lpstr>
      <vt:lpstr>2-day program</vt:lpstr>
      <vt:lpstr>Agenda DAY1</vt:lpstr>
      <vt:lpstr>What is JSON formatted data?</vt:lpstr>
      <vt:lpstr>Laragon={PHP, WebServer, MySQL DB}  laragon.org</vt:lpstr>
      <vt:lpstr>The Database</vt:lpstr>
      <vt:lpstr>PHP Script </vt:lpstr>
      <vt:lpstr>Activate CORS (cross-origin resource sharing)</vt:lpstr>
      <vt:lpstr>Simple php&amp;mysql insert record</vt:lpstr>
      <vt:lpstr>Start new Ionic Project</vt:lpstr>
      <vt:lpstr>Ionic formGroup</vt:lpstr>
      <vt:lpstr>home.page.html</vt:lpstr>
      <vt:lpstr>Cont… home.page.html</vt:lpstr>
      <vt:lpstr>home.module.ts</vt:lpstr>
      <vt:lpstr>app.module.ts</vt:lpstr>
      <vt:lpstr>ALL D’BEST!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– IONIC SEND JSON DATA TO PHP WEB SERVER</dc:title>
  <dc:creator>Khirulnizam Abd Rahman</dc:creator>
  <cp:lastModifiedBy>Khirulnizam Abd Rahman</cp:lastModifiedBy>
  <cp:revision>29</cp:revision>
  <dcterms:created xsi:type="dcterms:W3CDTF">2022-08-15T13:18:24Z</dcterms:created>
  <dcterms:modified xsi:type="dcterms:W3CDTF">2022-08-16T06:49:56Z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